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sldIdLst>
    <p:sldId id="256" r:id="rId2"/>
    <p:sldId id="258" r:id="rId3"/>
    <p:sldId id="259" r:id="rId4"/>
    <p:sldId id="261" r:id="rId5"/>
    <p:sldId id="257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82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6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77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7006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5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732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51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04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0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4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58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5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539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2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473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321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تابع </a:t>
            </a:r>
            <a:r>
              <a:rPr lang="en-US" dirty="0" smtClean="0">
                <a:cs typeface="B Titr" panose="00000700000000000000" pitchFamily="2" charset="-78"/>
              </a:rPr>
              <a:t>IF</a:t>
            </a:r>
            <a:r>
              <a:rPr lang="fa-IR" dirty="0" smtClean="0">
                <a:cs typeface="B Titr" panose="00000700000000000000" pitchFamily="2" charset="-78"/>
              </a:rPr>
              <a:t> و </a:t>
            </a:r>
            <a:r>
              <a:rPr lang="en-US" dirty="0" smtClean="0">
                <a:cs typeface="B Titr" panose="00000700000000000000" pitchFamily="2" charset="-78"/>
              </a:rPr>
              <a:t>I</a:t>
            </a:r>
            <a:r>
              <a:rPr lang="en-US" dirty="0">
                <a:cs typeface="B Titr" panose="00000700000000000000" pitchFamily="2" charset="-78"/>
              </a:rPr>
              <a:t>F</a:t>
            </a:r>
            <a:r>
              <a:rPr lang="fa-IR" dirty="0" smtClean="0">
                <a:cs typeface="B Titr" panose="00000700000000000000" pitchFamily="2" charset="-78"/>
              </a:rPr>
              <a:t>های تودرتو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99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38703" y="5363044"/>
            <a:ext cx="2900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en-US" dirty="0">
              <a:cs typeface="B Titr" panose="00000700000000000000" pitchFamily="2" charset="-7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6123" y="509610"/>
            <a:ext cx="4934607" cy="5448597"/>
            <a:chOff x="2238703" y="541141"/>
            <a:chExt cx="4934607" cy="5448597"/>
          </a:xfrm>
        </p:grpSpPr>
        <p:sp>
          <p:nvSpPr>
            <p:cNvPr id="4" name="Isosceles Triangle 3"/>
            <p:cNvSpPr/>
            <p:nvPr/>
          </p:nvSpPr>
          <p:spPr>
            <a:xfrm rot="7200000">
              <a:off x="2948152" y="2617075"/>
              <a:ext cx="2017986" cy="181303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dirty="0" smtClean="0">
                  <a:cs typeface="B Titr" panose="00000700000000000000" pitchFamily="2" charset="-78"/>
                </a:rPr>
                <a:t>شرط1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689131" y="541141"/>
              <a:ext cx="0" cy="16553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4" idx="0"/>
            </p:cNvCxnSpPr>
            <p:nvPr/>
          </p:nvCxnSpPr>
          <p:spPr>
            <a:xfrm flipV="1">
              <a:off x="4742212" y="3957145"/>
              <a:ext cx="2431098" cy="197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4" idx="5"/>
            </p:cNvCxnSpPr>
            <p:nvPr/>
          </p:nvCxnSpPr>
          <p:spPr>
            <a:xfrm flipH="1">
              <a:off x="3689131" y="3960499"/>
              <a:ext cx="15765" cy="1699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238703" y="5620406"/>
              <a:ext cx="2900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dirty="0" smtClean="0">
                  <a:cs typeface="B Titr" panose="00000700000000000000" pitchFamily="2" charset="-78"/>
                </a:rPr>
                <a:t>مقدار در صورت غلط بودن شرط</a:t>
              </a:r>
              <a:endParaRPr lang="en-US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556234" y="604203"/>
            <a:ext cx="7409793" cy="5448597"/>
            <a:chOff x="2238703" y="541141"/>
            <a:chExt cx="7409793" cy="5448597"/>
          </a:xfrm>
        </p:grpSpPr>
        <p:sp>
          <p:nvSpPr>
            <p:cNvPr id="15" name="Isosceles Triangle 14"/>
            <p:cNvSpPr/>
            <p:nvPr/>
          </p:nvSpPr>
          <p:spPr>
            <a:xfrm rot="7200000">
              <a:off x="2948152" y="2617075"/>
              <a:ext cx="2017986" cy="181303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dirty="0" smtClean="0">
                  <a:cs typeface="B Titr" panose="00000700000000000000" pitchFamily="2" charset="-78"/>
                </a:rPr>
                <a:t>شرط2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689131" y="541141"/>
              <a:ext cx="0" cy="16553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0"/>
            </p:cNvCxnSpPr>
            <p:nvPr/>
          </p:nvCxnSpPr>
          <p:spPr>
            <a:xfrm flipV="1">
              <a:off x="4742212" y="3957145"/>
              <a:ext cx="2431098" cy="197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5" idx="5"/>
            </p:cNvCxnSpPr>
            <p:nvPr/>
          </p:nvCxnSpPr>
          <p:spPr>
            <a:xfrm flipH="1">
              <a:off x="3689131" y="3960499"/>
              <a:ext cx="15765" cy="1699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173310" y="3523592"/>
              <a:ext cx="2475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dirty="0" smtClean="0">
                  <a:cs typeface="B Titr" panose="00000700000000000000" pitchFamily="2" charset="-78"/>
                </a:rPr>
                <a:t>مقدار در صورت صحت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38703" y="5620406"/>
              <a:ext cx="2900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dirty="0" smtClean="0">
                  <a:cs typeface="B Titr" panose="00000700000000000000" pitchFamily="2" charset="-78"/>
                </a:rPr>
                <a:t>مقدار در صورت غلط بودن شرط</a:t>
              </a:r>
              <a:endParaRPr lang="en-US" dirty="0">
                <a:cs typeface="B Titr" panose="00000700000000000000" pitchFamily="2" charset="-78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758966" y="3184634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بله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47881" y="3353534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بله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94499" y="4472645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خیر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43625" y="4489230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خیر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7809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38703" y="5363044"/>
            <a:ext cx="2900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en-US" dirty="0">
              <a:cs typeface="B Titr" panose="00000700000000000000" pitchFamily="2" charset="-7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6123" y="509610"/>
            <a:ext cx="4934607" cy="5448597"/>
            <a:chOff x="2238703" y="541141"/>
            <a:chExt cx="4934607" cy="5448597"/>
          </a:xfrm>
        </p:grpSpPr>
        <p:sp>
          <p:nvSpPr>
            <p:cNvPr id="4" name="Isosceles Triangle 3"/>
            <p:cNvSpPr/>
            <p:nvPr/>
          </p:nvSpPr>
          <p:spPr>
            <a:xfrm rot="7200000">
              <a:off x="2948152" y="2617075"/>
              <a:ext cx="2017986" cy="181303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dirty="0" smtClean="0">
                  <a:cs typeface="B Titr" panose="00000700000000000000" pitchFamily="2" charset="-78"/>
                </a:rPr>
                <a:t>خرید بیش از 50 هزار؟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689131" y="541141"/>
              <a:ext cx="0" cy="16553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4" idx="0"/>
            </p:cNvCxnSpPr>
            <p:nvPr/>
          </p:nvCxnSpPr>
          <p:spPr>
            <a:xfrm flipV="1">
              <a:off x="4742212" y="3957145"/>
              <a:ext cx="2431098" cy="197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4" idx="5"/>
            </p:cNvCxnSpPr>
            <p:nvPr/>
          </p:nvCxnSpPr>
          <p:spPr>
            <a:xfrm flipH="1">
              <a:off x="3689131" y="3960499"/>
              <a:ext cx="15765" cy="1699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238703" y="5620406"/>
              <a:ext cx="2900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dirty="0" smtClean="0">
                  <a:cs typeface="B Titr" panose="00000700000000000000" pitchFamily="2" charset="-78"/>
                </a:rPr>
                <a:t>5 درصد تخفیف</a:t>
              </a:r>
              <a:endParaRPr lang="en-US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556234" y="604203"/>
            <a:ext cx="7409793" cy="5448597"/>
            <a:chOff x="2238703" y="541141"/>
            <a:chExt cx="7409793" cy="5448597"/>
          </a:xfrm>
        </p:grpSpPr>
        <p:sp>
          <p:nvSpPr>
            <p:cNvPr id="15" name="Isosceles Triangle 14"/>
            <p:cNvSpPr/>
            <p:nvPr/>
          </p:nvSpPr>
          <p:spPr>
            <a:xfrm rot="7200000">
              <a:off x="2948152" y="2617075"/>
              <a:ext cx="2017986" cy="181303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dirty="0">
                  <a:cs typeface="B Titr" panose="00000700000000000000" pitchFamily="2" charset="-78"/>
                </a:rPr>
                <a:t>خرید بیش از </a:t>
              </a:r>
              <a:r>
                <a:rPr lang="fa-IR" dirty="0" smtClean="0">
                  <a:cs typeface="B Titr" panose="00000700000000000000" pitchFamily="2" charset="-78"/>
                </a:rPr>
                <a:t>100 </a:t>
              </a:r>
              <a:r>
                <a:rPr lang="fa-IR" dirty="0">
                  <a:cs typeface="B Titr" panose="00000700000000000000" pitchFamily="2" charset="-78"/>
                </a:rPr>
                <a:t>هزار؟</a:t>
              </a:r>
              <a:endParaRPr lang="en-US" dirty="0">
                <a:cs typeface="B Titr" panose="00000700000000000000" pitchFamily="2" charset="-78"/>
              </a:endParaRPr>
            </a:p>
            <a:p>
              <a:pPr algn="ctr"/>
              <a:endParaRPr lang="en-US" dirty="0">
                <a:cs typeface="B Titr" panose="00000700000000000000" pitchFamily="2" charset="-78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689131" y="541141"/>
              <a:ext cx="0" cy="16553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0"/>
            </p:cNvCxnSpPr>
            <p:nvPr/>
          </p:nvCxnSpPr>
          <p:spPr>
            <a:xfrm flipV="1">
              <a:off x="4742212" y="3957145"/>
              <a:ext cx="2431098" cy="197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5" idx="5"/>
            </p:cNvCxnSpPr>
            <p:nvPr/>
          </p:nvCxnSpPr>
          <p:spPr>
            <a:xfrm flipH="1">
              <a:off x="3689131" y="3960499"/>
              <a:ext cx="15765" cy="1699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173310" y="3523592"/>
              <a:ext cx="247518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dirty="0" smtClean="0">
                  <a:cs typeface="B Titr" panose="00000700000000000000" pitchFamily="2" charset="-78"/>
                </a:rPr>
                <a:t>10 درصد تخفیف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38703" y="5620406"/>
              <a:ext cx="2900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dirty="0" smtClean="0">
                  <a:cs typeface="B Titr" panose="00000700000000000000" pitchFamily="2" charset="-78"/>
                </a:rPr>
                <a:t>7 درصد تخفیف</a:t>
              </a:r>
              <a:endParaRPr lang="en-US" dirty="0">
                <a:cs typeface="B Titr" panose="00000700000000000000" pitchFamily="2" charset="-78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758966" y="3184634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بله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47881" y="3353534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بله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94499" y="4472645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خیر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43625" y="4489230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خیر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474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5476" y="463639"/>
            <a:ext cx="5937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رئوس مطالب جلسه دوم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8507" y="1545465"/>
            <a:ext cx="59371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Titr" panose="00000700000000000000" pitchFamily="2" charset="-78"/>
              </a:rPr>
              <a:t>شرط های تو در تو ( مالیات بر حقوق)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Titr" panose="00000700000000000000" pitchFamily="2" charset="-78"/>
              </a:rPr>
              <a:t>فرمت دهی شرطی ( مثال مغایرت گیری بانکی)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dirty="0" smtClean="0">
                <a:cs typeface="B Titr" panose="00000700000000000000" pitchFamily="2" charset="-78"/>
              </a:rPr>
              <a:t>جمع شرطی و شمارش شرطی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061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 rot="7200000">
            <a:off x="2949795" y="2609299"/>
            <a:ext cx="2029809" cy="182365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r"/>
            <a:r>
              <a:rPr lang="fa-IR" dirty="0" smtClean="0">
                <a:cs typeface="B Titr" panose="00000700000000000000" pitchFamily="2" charset="-78"/>
              </a:rPr>
              <a:t>شرط</a:t>
            </a:r>
            <a:r>
              <a:rPr lang="en-US" dirty="0" smtClean="0">
                <a:cs typeface="B Titr" panose="00000700000000000000" pitchFamily="2" charset="-78"/>
              </a:rPr>
              <a:t/>
            </a:r>
            <a:br>
              <a:rPr lang="en-US" dirty="0" smtClean="0">
                <a:cs typeface="B Titr" panose="00000700000000000000" pitchFamily="2" charset="-78"/>
              </a:rPr>
            </a:br>
            <a:r>
              <a:rPr lang="en-US" sz="1400" dirty="0" smtClean="0">
                <a:cs typeface="B Titr" panose="00000700000000000000" pitchFamily="2" charset="-78"/>
              </a:rPr>
              <a:t>(Logical Test</a:t>
            </a:r>
            <a:r>
              <a:rPr lang="en-US" dirty="0" smtClean="0">
                <a:cs typeface="B Titr" panose="00000700000000000000" pitchFamily="2" charset="-78"/>
              </a:rPr>
              <a:t>)</a:t>
            </a:r>
            <a:endParaRPr lang="en-US" dirty="0">
              <a:cs typeface="B Titr" panose="00000700000000000000" pitchFamily="2" charset="-78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689131" y="541141"/>
            <a:ext cx="0" cy="1655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0"/>
          </p:cNvCxnSpPr>
          <p:nvPr/>
        </p:nvCxnSpPr>
        <p:spPr>
          <a:xfrm flipV="1">
            <a:off x="4754366" y="3957146"/>
            <a:ext cx="2418944" cy="19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5"/>
          </p:cNvCxnSpPr>
          <p:nvPr/>
        </p:nvCxnSpPr>
        <p:spPr>
          <a:xfrm flipH="1">
            <a:off x="3689133" y="3960594"/>
            <a:ext cx="21840" cy="1699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38703" y="5363044"/>
            <a:ext cx="2900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73310" y="3523592"/>
            <a:ext cx="2475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مقدار در صورت صحت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8703" y="5620406"/>
            <a:ext cx="2900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مقدار در صورت غلط بودن شرط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0496" y="830221"/>
            <a:ext cx="4172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تابع 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IF</a:t>
            </a:r>
            <a:r>
              <a:rPr lang="fa-IR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 در ساده ترین حالت</a:t>
            </a:r>
            <a:endParaRPr 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39392" y="3931560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(Value if true)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667580" y="5989738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(Value if false)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864062" y="3523592"/>
            <a:ext cx="171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بله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88340" y="4627394"/>
            <a:ext cx="1717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خیر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8959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238703" y="5363044"/>
            <a:ext cx="2900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en-US" dirty="0">
              <a:cs typeface="B Titr" panose="00000700000000000000" pitchFamily="2" charset="-7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26123" y="509610"/>
            <a:ext cx="4934607" cy="5448597"/>
            <a:chOff x="2238703" y="541141"/>
            <a:chExt cx="4934607" cy="5448597"/>
          </a:xfrm>
        </p:grpSpPr>
        <p:sp>
          <p:nvSpPr>
            <p:cNvPr id="4" name="Isosceles Triangle 3"/>
            <p:cNvSpPr/>
            <p:nvPr/>
          </p:nvSpPr>
          <p:spPr>
            <a:xfrm rot="7200000">
              <a:off x="2948152" y="2617075"/>
              <a:ext cx="2017986" cy="181303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dirty="0" smtClean="0">
                  <a:cs typeface="B Titr" panose="00000700000000000000" pitchFamily="2" charset="-78"/>
                </a:rPr>
                <a:t>حقوق </a:t>
              </a:r>
              <a:r>
                <a:rPr lang="fa-IR" dirty="0" smtClean="0">
                  <a:cs typeface="B Titr" panose="00000700000000000000" pitchFamily="2" charset="-78"/>
                </a:rPr>
                <a:t>بیش از </a:t>
              </a:r>
              <a:r>
                <a:rPr lang="fa-IR" dirty="0" smtClean="0">
                  <a:cs typeface="B Titr" panose="00000700000000000000" pitchFamily="2" charset="-78"/>
                </a:rPr>
                <a:t>دو میلیون؟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3689131" y="541141"/>
              <a:ext cx="0" cy="16553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4" idx="0"/>
            </p:cNvCxnSpPr>
            <p:nvPr/>
          </p:nvCxnSpPr>
          <p:spPr>
            <a:xfrm flipV="1">
              <a:off x="4742212" y="3957145"/>
              <a:ext cx="2431098" cy="197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4" idx="5"/>
            </p:cNvCxnSpPr>
            <p:nvPr/>
          </p:nvCxnSpPr>
          <p:spPr>
            <a:xfrm flipH="1">
              <a:off x="3689131" y="3960499"/>
              <a:ext cx="15765" cy="1699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238703" y="5620406"/>
              <a:ext cx="2900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dirty="0" smtClean="0">
                  <a:cs typeface="B Titr" panose="00000700000000000000" pitchFamily="2" charset="-78"/>
                </a:rPr>
                <a:t>صفر</a:t>
              </a:r>
              <a:endParaRPr lang="en-US" dirty="0">
                <a:cs typeface="B Titr" panose="00000700000000000000" pitchFamily="2" charset="-78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556234" y="604203"/>
            <a:ext cx="7409793" cy="5448597"/>
            <a:chOff x="2238703" y="541141"/>
            <a:chExt cx="7409793" cy="5448597"/>
          </a:xfrm>
        </p:grpSpPr>
        <p:sp>
          <p:nvSpPr>
            <p:cNvPr id="15" name="Isosceles Triangle 14"/>
            <p:cNvSpPr/>
            <p:nvPr/>
          </p:nvSpPr>
          <p:spPr>
            <a:xfrm rot="7200000">
              <a:off x="2948152" y="2617075"/>
              <a:ext cx="2017986" cy="181303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fa-IR" dirty="0" smtClean="0">
                  <a:cs typeface="B Titr" panose="00000700000000000000" pitchFamily="2" charset="-78"/>
                </a:rPr>
                <a:t>حقوق </a:t>
              </a:r>
              <a:r>
                <a:rPr lang="fa-IR" dirty="0">
                  <a:cs typeface="B Titr" panose="00000700000000000000" pitchFamily="2" charset="-78"/>
                </a:rPr>
                <a:t>بیش از </a:t>
              </a:r>
              <a:r>
                <a:rPr lang="fa-IR" dirty="0" smtClean="0">
                  <a:cs typeface="B Titr" panose="00000700000000000000" pitchFamily="2" charset="-78"/>
                </a:rPr>
                <a:t>10 میلیون؟</a:t>
              </a:r>
              <a:endParaRPr lang="en-US" dirty="0">
                <a:cs typeface="B Titr" panose="00000700000000000000" pitchFamily="2" charset="-78"/>
              </a:endParaRPr>
            </a:p>
            <a:p>
              <a:pPr algn="ctr"/>
              <a:endParaRPr lang="en-US" dirty="0">
                <a:cs typeface="B Titr" panose="00000700000000000000" pitchFamily="2" charset="-78"/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3689131" y="541141"/>
              <a:ext cx="0" cy="16553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0"/>
            </p:cNvCxnSpPr>
            <p:nvPr/>
          </p:nvCxnSpPr>
          <p:spPr>
            <a:xfrm flipV="1">
              <a:off x="4742212" y="3957145"/>
              <a:ext cx="2431098" cy="197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5" idx="5"/>
            </p:cNvCxnSpPr>
            <p:nvPr/>
          </p:nvCxnSpPr>
          <p:spPr>
            <a:xfrm flipH="1">
              <a:off x="3689131" y="3960499"/>
              <a:ext cx="15765" cy="169932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659044" y="3523592"/>
              <a:ext cx="29894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dirty="0">
                  <a:cs typeface="B Titr" panose="00000700000000000000" pitchFamily="2" charset="-78"/>
                </a:rPr>
                <a:t>(2 میلیون – حقوق) * 10 </a:t>
              </a:r>
              <a:r>
                <a:rPr lang="fa-IR" dirty="0" smtClean="0">
                  <a:cs typeface="B Titr" panose="00000700000000000000" pitchFamily="2" charset="-78"/>
                </a:rPr>
                <a:t>درصد</a:t>
              </a:r>
              <a:br>
                <a:rPr lang="fa-IR" dirty="0" smtClean="0">
                  <a:cs typeface="B Titr" panose="00000700000000000000" pitchFamily="2" charset="-78"/>
                </a:rPr>
              </a:br>
              <a:r>
                <a:rPr lang="fa-IR" dirty="0" smtClean="0">
                  <a:cs typeface="B Titr" panose="00000700000000000000" pitchFamily="2" charset="-78"/>
                </a:rPr>
                <a:t>+</a:t>
              </a:r>
              <a:br>
                <a:rPr lang="fa-IR" dirty="0" smtClean="0">
                  <a:cs typeface="B Titr" panose="00000700000000000000" pitchFamily="2" charset="-78"/>
                </a:rPr>
              </a:br>
              <a:r>
                <a:rPr lang="fa-IR" dirty="0" smtClean="0">
                  <a:cs typeface="B Titr" panose="00000700000000000000" pitchFamily="2" charset="-78"/>
                </a:rPr>
                <a:t>(12 </a:t>
              </a:r>
              <a:r>
                <a:rPr lang="fa-IR" dirty="0">
                  <a:cs typeface="B Titr" panose="00000700000000000000" pitchFamily="2" charset="-78"/>
                </a:rPr>
                <a:t>میلیون – حقوق) * 10 درصد</a:t>
              </a:r>
              <a:endParaRPr lang="en-US" dirty="0">
                <a:cs typeface="B Titr" panose="00000700000000000000" pitchFamily="2" charset="-78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38703" y="5620406"/>
              <a:ext cx="29008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dirty="0" smtClean="0">
                  <a:cs typeface="B Titr" panose="00000700000000000000" pitchFamily="2" charset="-78"/>
                </a:rPr>
                <a:t>(2 میلیون – حقوق) * 10 درصد</a:t>
              </a:r>
              <a:endParaRPr lang="en-US" dirty="0">
                <a:cs typeface="B Titr" panose="00000700000000000000" pitchFamily="2" charset="-78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758966" y="3184634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بله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47881" y="3353534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بله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94499" y="4472645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خیر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43625" y="4489230"/>
            <a:ext cx="149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anose="00000700000000000000" pitchFamily="2" charset="-78"/>
              </a:rPr>
              <a:t>خیر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13690" y="1390918"/>
            <a:ext cx="35416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شرط های تودرتو (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Nested IF’s</a:t>
            </a:r>
            <a:r>
              <a:rPr lang="fa-IR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)</a:t>
            </a:r>
            <a:br>
              <a:rPr lang="fa-IR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</a:br>
            <a:r>
              <a:rPr lang="fa-IR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B Titr" panose="00000700000000000000" pitchFamily="2" charset="-78"/>
              </a:rPr>
              <a:t>مثال: مالیات بر حقوق</a:t>
            </a:r>
            <a:endParaRPr 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7132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81</TotalTime>
  <Words>152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 Titr</vt:lpstr>
      <vt:lpstr>Century Gothic</vt:lpstr>
      <vt:lpstr>Wingdings 3</vt:lpstr>
      <vt:lpstr>Ion</vt:lpstr>
      <vt:lpstr>تابع IF و IFهای تودرتو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Nezam Avaran</dc:creator>
  <cp:lastModifiedBy>Dell-2</cp:lastModifiedBy>
  <cp:revision>16</cp:revision>
  <dcterms:created xsi:type="dcterms:W3CDTF">2018-01-17T04:37:50Z</dcterms:created>
  <dcterms:modified xsi:type="dcterms:W3CDTF">2018-01-30T11:33:41Z</dcterms:modified>
</cp:coreProperties>
</file>